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09"/>
  </p:normalViewPr>
  <p:slideViewPr>
    <p:cSldViewPr snapToGrid="0" snapToObjects="1">
      <p:cViewPr varScale="1">
        <p:scale>
          <a:sx n="104" d="100"/>
          <a:sy n="104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7D323-F69D-B449-92A8-EA517A104100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2042A-F0F9-5D41-ACCE-EABAEF0C1B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94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 classi utilizzate riguardano soltanto foglie sane e sono quelle di: Mela, Mirtillo, Mais, Uva, Pepe, Patata, Mora, Fragola e Pomodoro.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012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14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Librerie: </a:t>
            </a:r>
            <a:r>
              <a:rPr lang="it-IT" dirty="0" err="1"/>
              <a:t>Tensorflow</a:t>
            </a:r>
            <a:r>
              <a:rPr lang="it-IT" dirty="0"/>
              <a:t> 2.5, </a:t>
            </a:r>
            <a:r>
              <a:rPr lang="it-IT" dirty="0" err="1"/>
              <a:t>Numpy</a:t>
            </a:r>
            <a:r>
              <a:rPr lang="it-IT" dirty="0"/>
              <a:t> e </a:t>
            </a:r>
            <a:r>
              <a:rPr lang="it-IT" dirty="0" err="1"/>
              <a:t>Matplotlib</a:t>
            </a:r>
            <a:r>
              <a:rPr lang="it-IT" dirty="0"/>
              <a:t> </a:t>
            </a:r>
          </a:p>
          <a:p>
            <a:r>
              <a:rPr lang="it-IT" dirty="0"/>
              <a:t>Processore: Intel core I7 di quinta generazione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504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41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3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79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47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29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068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2042A-F0F9-5D41-ACCE-EABAEF0C1B0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5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925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293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97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58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583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82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983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83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83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87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06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59A8-E9A5-2D43-9020-46496549CFC3}" type="datetimeFigureOut">
              <a:rPr lang="it-IT" smtClean="0"/>
              <a:t>19/01/22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5332C-A1AE-5E42-87A0-56CDE4D3AA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187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iaSpazzoli/PlantClassificato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kaggle.com/abdallahalidev/plantvillage-data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628C4E1B-D172-7A44-BB32-D581A24D4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3380" y="4222750"/>
            <a:ext cx="3825240" cy="571849"/>
          </a:xfrm>
        </p:spPr>
        <p:txBody>
          <a:bodyPr>
            <a:normAutofit/>
          </a:bodyPr>
          <a:lstStyle/>
          <a:p>
            <a:r>
              <a:rPr lang="it-IT" sz="1600" dirty="0"/>
              <a:t>Mattia Spazzoli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8C7F06B-A17E-354F-9FB6-352BAB5A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635250"/>
            <a:ext cx="4572000" cy="15875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FC69BF-9F82-2942-8BCB-E2ADFAB7F607}"/>
              </a:ext>
            </a:extLst>
          </p:cNvPr>
          <p:cNvSpPr txBox="1"/>
          <p:nvPr/>
        </p:nvSpPr>
        <p:spPr>
          <a:xfrm>
            <a:off x="9211734" y="6544734"/>
            <a:ext cx="2912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hlinkClick r:id="rId3"/>
              </a:rPr>
              <a:t>https://github.com/MattiaSpazzoli/PlantClassificator</a:t>
            </a:r>
            <a:r>
              <a:rPr lang="it-IT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8213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7A9D42-1BF2-4B44-AF91-B7588D93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1256" cy="1325563"/>
          </a:xfrm>
        </p:spPr>
        <p:txBody>
          <a:bodyPr/>
          <a:lstStyle/>
          <a:p>
            <a:r>
              <a:rPr lang="it-IT" dirty="0"/>
              <a:t>Applicazione </a:t>
            </a:r>
            <a:r>
              <a:rPr lang="it-IT" dirty="0" err="1"/>
              <a:t>Android</a:t>
            </a:r>
            <a:r>
              <a:rPr lang="it-IT" dirty="0"/>
              <a:t> - SNAP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D9EAA48-D788-CB4C-8F62-706EF32E33A4}"/>
              </a:ext>
            </a:extLst>
          </p:cNvPr>
          <p:cNvCxnSpPr>
            <a:cxnSpLocks/>
          </p:cNvCxnSpPr>
          <p:nvPr/>
        </p:nvCxnSpPr>
        <p:spPr>
          <a:xfrm>
            <a:off x="0" y="2499043"/>
            <a:ext cx="1054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4A25714-84AF-D847-91FF-7CD83AAFE53B}"/>
              </a:ext>
            </a:extLst>
          </p:cNvPr>
          <p:cNvSpPr txBox="1"/>
          <p:nvPr/>
        </p:nvSpPr>
        <p:spPr>
          <a:xfrm>
            <a:off x="1131570" y="2316163"/>
            <a:ext cx="374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Apertura fotocamera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99675B3-B7A7-664A-BD06-4BF9587D4088}"/>
              </a:ext>
            </a:extLst>
          </p:cNvPr>
          <p:cNvCxnSpPr>
            <a:cxnSpLocks/>
          </p:cNvCxnSpPr>
          <p:nvPr/>
        </p:nvCxnSpPr>
        <p:spPr>
          <a:xfrm>
            <a:off x="-11430" y="3197354"/>
            <a:ext cx="1054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743C860-7E16-BE4A-A490-06D6729A9954}"/>
              </a:ext>
            </a:extLst>
          </p:cNvPr>
          <p:cNvCxnSpPr>
            <a:cxnSpLocks/>
          </p:cNvCxnSpPr>
          <p:nvPr/>
        </p:nvCxnSpPr>
        <p:spPr>
          <a:xfrm>
            <a:off x="-11431" y="3899824"/>
            <a:ext cx="1054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1E64284-8A24-FC4C-BDFE-A14D0E059ACE}"/>
              </a:ext>
            </a:extLst>
          </p:cNvPr>
          <p:cNvSpPr txBox="1"/>
          <p:nvPr/>
        </p:nvSpPr>
        <p:spPr>
          <a:xfrm>
            <a:off x="1120138" y="3716944"/>
            <a:ext cx="374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Inferenza sul modello </a:t>
            </a:r>
            <a:r>
              <a:rPr lang="it-IT" dirty="0" err="1"/>
              <a:t>TensorflowLite</a:t>
            </a:r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79671EB-CB41-0441-9942-33A90C7C4A0E}"/>
              </a:ext>
            </a:extLst>
          </p:cNvPr>
          <p:cNvCxnSpPr>
            <a:cxnSpLocks/>
          </p:cNvCxnSpPr>
          <p:nvPr/>
        </p:nvCxnSpPr>
        <p:spPr>
          <a:xfrm>
            <a:off x="-11432" y="5794741"/>
            <a:ext cx="1054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0FC91F-8813-5447-BE15-A6B1B5DD8313}"/>
              </a:ext>
            </a:extLst>
          </p:cNvPr>
          <p:cNvSpPr txBox="1"/>
          <p:nvPr/>
        </p:nvSpPr>
        <p:spPr>
          <a:xfrm>
            <a:off x="1131570" y="5427195"/>
            <a:ext cx="3258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Setting</a:t>
            </a:r>
            <a:r>
              <a:rPr lang="it-IT" dirty="0"/>
              <a:t> dell’</a:t>
            </a:r>
            <a:r>
              <a:rPr lang="it-IT" dirty="0" err="1"/>
              <a:t>ImageView</a:t>
            </a:r>
            <a:r>
              <a:rPr lang="it-IT" dirty="0"/>
              <a:t> e della </a:t>
            </a:r>
            <a:r>
              <a:rPr lang="it-IT" dirty="0" err="1"/>
              <a:t>TextView</a:t>
            </a:r>
            <a:r>
              <a:rPr lang="it-IT" dirty="0"/>
              <a:t> con i risultati ottenuti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2E4615-2B69-BB40-87F6-F7B08CCED3CC}"/>
              </a:ext>
            </a:extLst>
          </p:cNvPr>
          <p:cNvSpPr txBox="1"/>
          <p:nvPr/>
        </p:nvSpPr>
        <p:spPr>
          <a:xfrm>
            <a:off x="1131570" y="3009123"/>
            <a:ext cx="374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Acquisizione dell’immagine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2D9130-546F-0448-BF6E-61D0518D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167" y="1690688"/>
            <a:ext cx="2448140" cy="4352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9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015293D-4F08-D94F-BB8B-53C4AA6F29CE}"/>
              </a:ext>
            </a:extLst>
          </p:cNvPr>
          <p:cNvSpPr txBox="1"/>
          <p:nvPr/>
        </p:nvSpPr>
        <p:spPr>
          <a:xfrm>
            <a:off x="10076299" y="6042937"/>
            <a:ext cx="129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2"/>
                </a:solidFill>
              </a:rPr>
              <a:t>MainActivity.xml</a:t>
            </a:r>
            <a:endParaRPr lang="it-IT" sz="1200" dirty="0">
              <a:solidFill>
                <a:schemeClr val="tx2"/>
              </a:solidFill>
            </a:endParaRPr>
          </a:p>
        </p:txBody>
      </p: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15A993A-1485-814C-91A6-E1B6CD0C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918" y="2821092"/>
            <a:ext cx="4489418" cy="692960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D9E731-0290-9343-9A73-7028AE95E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849" y="3656431"/>
            <a:ext cx="2815596" cy="102274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139C6D53-04C4-5349-8C4B-EC066F824F5D}"/>
              </a:ext>
            </a:extLst>
          </p:cNvPr>
          <p:cNvSpPr/>
          <p:nvPr/>
        </p:nvSpPr>
        <p:spPr>
          <a:xfrm>
            <a:off x="4864056" y="2694925"/>
            <a:ext cx="4512280" cy="20665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00BC83C5-EB99-2C45-B537-3440CC2A9C90}"/>
              </a:ext>
            </a:extLst>
          </p:cNvPr>
          <p:cNvCxnSpPr/>
          <p:nvPr/>
        </p:nvCxnSpPr>
        <p:spPr>
          <a:xfrm flipV="1">
            <a:off x="4325112" y="2685495"/>
            <a:ext cx="538944" cy="970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676ACE73-8DAE-174D-83FB-49C23962EFC8}"/>
              </a:ext>
            </a:extLst>
          </p:cNvPr>
          <p:cNvCxnSpPr/>
          <p:nvPr/>
        </p:nvCxnSpPr>
        <p:spPr>
          <a:xfrm>
            <a:off x="4325112" y="4178808"/>
            <a:ext cx="538944" cy="582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13A4BA0-8CB5-7241-937A-06990FA72CF0}"/>
              </a:ext>
            </a:extLst>
          </p:cNvPr>
          <p:cNvCxnSpPr>
            <a:cxnSpLocks/>
          </p:cNvCxnSpPr>
          <p:nvPr/>
        </p:nvCxnSpPr>
        <p:spPr>
          <a:xfrm>
            <a:off x="-11432" y="4898381"/>
            <a:ext cx="1054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E5BC48C-76B5-D544-9D24-B70F65EB75B5}"/>
              </a:ext>
            </a:extLst>
          </p:cNvPr>
          <p:cNvSpPr txBox="1"/>
          <p:nvPr/>
        </p:nvSpPr>
        <p:spPr>
          <a:xfrm>
            <a:off x="1116197" y="4713715"/>
            <a:ext cx="325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 tra probabilità e </a:t>
            </a:r>
            <a:r>
              <a:rPr lang="it-IT" dirty="0" err="1"/>
              <a:t>labels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78CBDA-AA5E-7D42-806E-1C8453964283}"/>
              </a:ext>
            </a:extLst>
          </p:cNvPr>
          <p:cNvSpPr txBox="1"/>
          <p:nvPr/>
        </p:nvSpPr>
        <p:spPr>
          <a:xfrm>
            <a:off x="5003800" y="4771423"/>
            <a:ext cx="31411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2">
                    <a:lumMod val="50000"/>
                  </a:schemeClr>
                </a:solidFill>
              </a:rPr>
              <a:t>Tempo dell’inferenza: 147 </a:t>
            </a:r>
            <a:r>
              <a:rPr lang="it-IT" sz="1050" dirty="0" err="1">
                <a:solidFill>
                  <a:schemeClr val="bg2">
                    <a:lumMod val="50000"/>
                  </a:schemeClr>
                </a:solidFill>
              </a:rPr>
              <a:t>ms</a:t>
            </a:r>
            <a:endParaRPr lang="it-IT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8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C08F66-BAF2-2041-8BD9-F4C02878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7016" cy="1325563"/>
          </a:xfrm>
        </p:spPr>
        <p:txBody>
          <a:bodyPr/>
          <a:lstStyle/>
          <a:p>
            <a:r>
              <a:rPr lang="it-IT" dirty="0"/>
              <a:t>Applicazione </a:t>
            </a:r>
            <a:r>
              <a:rPr lang="it-IT" dirty="0" err="1"/>
              <a:t>Android</a:t>
            </a:r>
            <a:r>
              <a:rPr lang="it-IT" dirty="0"/>
              <a:t> – Show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plants</a:t>
            </a:r>
            <a:endParaRPr lang="it-IT" dirty="0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6B2FD0F-666F-8C42-9A39-8B438933C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027" y="1715402"/>
            <a:ext cx="2427732" cy="4315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169AB74-5A7C-4842-A980-1B7037934141}"/>
              </a:ext>
            </a:extLst>
          </p:cNvPr>
          <p:cNvSpPr txBox="1"/>
          <p:nvPr/>
        </p:nvSpPr>
        <p:spPr>
          <a:xfrm>
            <a:off x="3222565" y="6128795"/>
            <a:ext cx="1440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2"/>
                </a:solidFill>
              </a:rPr>
              <a:t>AvailablePlants.xml</a:t>
            </a:r>
            <a:endParaRPr lang="it-IT" sz="1200" dirty="0">
              <a:solidFill>
                <a:schemeClr val="tx2"/>
              </a:solidFill>
            </a:endParaRPr>
          </a:p>
        </p:txBody>
      </p:sp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7A69A4D7-E8E5-4141-8D82-2AB6DC8BF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27132" y="5294134"/>
            <a:ext cx="295433" cy="476845"/>
          </a:xfrm>
          <a:prstGeom prst="rect">
            <a:avLst/>
          </a:prstGeom>
        </p:spPr>
      </p:pic>
      <p:pic>
        <p:nvPicPr>
          <p:cNvPr id="3" name="XRecorder_Edited_18012022_230117_1.mp4" descr="XRecorder_Edited_18012022_230117_1.mp4">
            <a:hlinkClick r:id="" action="ppaction://media"/>
            <a:extLst>
              <a:ext uri="{FF2B5EF4-FFF2-40B4-BE49-F238E27FC236}">
                <a16:creationId xmlns:a16="http://schemas.microsoft.com/office/drawing/2014/main" id="{1A8E8978-3E11-004E-A673-69E438A7D7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25410" y="1750778"/>
            <a:ext cx="2877311" cy="431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365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7A9D42-1BF2-4B44-AF91-B7588D93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Addestramento del classificatore - </a:t>
            </a:r>
            <a:r>
              <a:rPr lang="it-IT" dirty="0" err="1"/>
              <a:t>DataSet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C65584-C854-524D-BEEB-4E778AB9E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64" y="1947989"/>
            <a:ext cx="12192000" cy="357729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CA3E87-F444-B84D-8B2C-AD6C80A1E91A}"/>
              </a:ext>
            </a:extLst>
          </p:cNvPr>
          <p:cNvSpPr txBox="1"/>
          <p:nvPr/>
        </p:nvSpPr>
        <p:spPr>
          <a:xfrm>
            <a:off x="7435596" y="5590560"/>
            <a:ext cx="4593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hlinkClick r:id="rId4"/>
              </a:rPr>
              <a:t>https://www.kaggle.com/abdallahalidev/plantvillage-dataset</a:t>
            </a:r>
            <a:endParaRPr lang="it-IT" sz="1400" dirty="0"/>
          </a:p>
          <a:p>
            <a:endParaRPr lang="it-IT" sz="1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80D6D7-ED6D-6D48-BC04-4CD25AFB6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74" y="2915349"/>
            <a:ext cx="1567676" cy="61214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D9EAA48-D788-CB4C-8F62-706EF32E33A4}"/>
              </a:ext>
            </a:extLst>
          </p:cNvPr>
          <p:cNvCxnSpPr>
            <a:cxnSpLocks/>
          </p:cNvCxnSpPr>
          <p:nvPr/>
        </p:nvCxnSpPr>
        <p:spPr>
          <a:xfrm>
            <a:off x="-11430" y="3230563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CAA8D86-4C3F-8946-BF68-43024B8E83D0}"/>
              </a:ext>
            </a:extLst>
          </p:cNvPr>
          <p:cNvCxnSpPr>
            <a:cxnSpLocks/>
          </p:cNvCxnSpPr>
          <p:nvPr/>
        </p:nvCxnSpPr>
        <p:spPr>
          <a:xfrm>
            <a:off x="-11430" y="3942651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4364F42-C4F0-C94E-A144-AC12959D7F55}"/>
              </a:ext>
            </a:extLst>
          </p:cNvPr>
          <p:cNvSpPr txBox="1"/>
          <p:nvPr/>
        </p:nvSpPr>
        <p:spPr>
          <a:xfrm>
            <a:off x="1261872" y="3741483"/>
            <a:ext cx="2057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50000+ immagini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753CD95-BE58-9745-B3DD-A2543EFCE83C}"/>
              </a:ext>
            </a:extLst>
          </p:cNvPr>
          <p:cNvCxnSpPr>
            <a:cxnSpLocks/>
          </p:cNvCxnSpPr>
          <p:nvPr/>
        </p:nvCxnSpPr>
        <p:spPr>
          <a:xfrm>
            <a:off x="-11430" y="4597971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83F8B55-B595-8F4D-BC44-613D4BCC70F7}"/>
              </a:ext>
            </a:extLst>
          </p:cNvPr>
          <p:cNvSpPr txBox="1"/>
          <p:nvPr/>
        </p:nvSpPr>
        <p:spPr>
          <a:xfrm>
            <a:off x="1261872" y="4424235"/>
            <a:ext cx="20574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38 classi</a:t>
            </a:r>
          </a:p>
        </p:txBody>
      </p:sp>
    </p:spTree>
    <p:extLst>
      <p:ext uri="{BB962C8B-B14F-4D97-AF65-F5344CB8AC3E}">
        <p14:creationId xmlns:p14="http://schemas.microsoft.com/office/powerpoint/2010/main" val="207276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C08F66-BAF2-2041-8BD9-F4C02878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Addestramento del classificatore - </a:t>
            </a:r>
            <a:r>
              <a:rPr lang="it-IT" dirty="0" err="1"/>
              <a:t>Settings</a:t>
            </a:r>
            <a:r>
              <a:rPr lang="it-IT" dirty="0"/>
              <a:t> 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9846B2-B7FC-6D4A-B5FB-DF13C779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34" y="3174815"/>
            <a:ext cx="2387600" cy="6858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3DFFCD2-1EDD-3A48-9B22-D444EEC5F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56" y="1806289"/>
            <a:ext cx="2602357" cy="9719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57D5FF-3139-B046-B2AB-EBFAD8DD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61" y="4351341"/>
            <a:ext cx="2054546" cy="3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tel Core i7-11700 11th Gen Rocket Lake Processor (Bundle Only) – Tech BD  – Top Online Retail Computer Store in Bangladesh">
            <a:extLst>
              <a:ext uri="{FF2B5EF4-FFF2-40B4-BE49-F238E27FC236}">
                <a16:creationId xmlns:a16="http://schemas.microsoft.com/office/drawing/2014/main" id="{10F4CD0E-F275-8840-8DE5-649AF50B3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350" y="4915027"/>
            <a:ext cx="1394968" cy="139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52FBEB4-8633-5542-9003-42968EF5D1CB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2339403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60879E2-15A0-C346-8A1E-D1EF29F8A3C0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3485774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57749C3-CDE5-1346-A6DD-5B795E78EFA8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4539903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B763A130-50B6-2446-AE55-49A2CD53F9D0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5613942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9049A707-6313-2848-876D-3AC000A6D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74" y="1573279"/>
            <a:ext cx="6787931" cy="5284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2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C08F66-BAF2-2041-8BD9-F4C02878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7016" cy="1325563"/>
          </a:xfrm>
        </p:spPr>
        <p:txBody>
          <a:bodyPr/>
          <a:lstStyle/>
          <a:p>
            <a:r>
              <a:rPr lang="it-IT" dirty="0"/>
              <a:t>Addestramento del classificatore - </a:t>
            </a:r>
            <a:r>
              <a:rPr lang="it-IT" dirty="0" err="1"/>
              <a:t>Preprocessing</a:t>
            </a:r>
            <a:r>
              <a:rPr lang="it-IT" dirty="0"/>
              <a:t>  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52FBEB4-8633-5542-9003-42968EF5D1CB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2339403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60879E2-15A0-C346-8A1E-D1EF29F8A3C0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3485774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57749C3-CDE5-1346-A6DD-5B795E78EFA8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4539903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B763A130-50B6-2446-AE55-49A2CD53F9D0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5613942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C03EB8-AF34-DD41-9DE4-0A7CF5701853}"/>
              </a:ext>
            </a:extLst>
          </p:cNvPr>
          <p:cNvSpPr txBox="1"/>
          <p:nvPr/>
        </p:nvSpPr>
        <p:spPr>
          <a:xfrm>
            <a:off x="8183880" y="215473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Caricamento del </a:t>
            </a:r>
            <a:r>
              <a:rPr lang="it-IT" dirty="0" err="1"/>
              <a:t>datset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FCC55E6-7D55-554F-BED4-1F3B1F1C6A5C}"/>
              </a:ext>
            </a:extLst>
          </p:cNvPr>
          <p:cNvSpPr txBox="1"/>
          <p:nvPr/>
        </p:nvSpPr>
        <p:spPr>
          <a:xfrm>
            <a:off x="8183880" y="3301107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Prefetch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243DED-498C-A443-B9D0-74A295C7144A}"/>
              </a:ext>
            </a:extLst>
          </p:cNvPr>
          <p:cNvSpPr txBox="1"/>
          <p:nvPr/>
        </p:nvSpPr>
        <p:spPr>
          <a:xfrm>
            <a:off x="8183880" y="435164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Resize</a:t>
            </a:r>
            <a:r>
              <a:rPr lang="it-IT" dirty="0"/>
              <a:t> and </a:t>
            </a:r>
            <a:r>
              <a:rPr lang="it-IT" dirty="0" err="1"/>
              <a:t>rescale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83EFFBB-443F-F147-8602-8031CA86B00C}"/>
              </a:ext>
            </a:extLst>
          </p:cNvPr>
          <p:cNvSpPr txBox="1"/>
          <p:nvPr/>
        </p:nvSpPr>
        <p:spPr>
          <a:xfrm>
            <a:off x="8183880" y="5429275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Flip</a:t>
            </a:r>
            <a:r>
              <a:rPr lang="it-IT" dirty="0"/>
              <a:t> and </a:t>
            </a:r>
            <a:r>
              <a:rPr lang="it-IT" dirty="0" err="1"/>
              <a:t>rotation</a:t>
            </a:r>
            <a:endParaRPr lang="it-IT" dirty="0"/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EF6741-E5D2-F940-8793-D81B80A7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58" y="1813871"/>
            <a:ext cx="3855339" cy="1040105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2004AA-22F5-9546-B036-316013D98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97" y="3108583"/>
            <a:ext cx="5127625" cy="75438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22C0472-2AD9-9549-B1D2-ECFF7ACBA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8" y="4241031"/>
            <a:ext cx="6092190" cy="59055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E2835CD-F153-2F40-AE8A-44FC2469F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97" y="5366291"/>
            <a:ext cx="60007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0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7A9D42-1BF2-4B44-AF91-B7588D93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1256" cy="1325563"/>
          </a:xfrm>
        </p:spPr>
        <p:txBody>
          <a:bodyPr/>
          <a:lstStyle/>
          <a:p>
            <a:r>
              <a:rPr lang="it-IT" dirty="0"/>
              <a:t>Addestramento del classificatore - Architettura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D9EAA48-D788-CB4C-8F62-706EF32E33A4}"/>
              </a:ext>
            </a:extLst>
          </p:cNvPr>
          <p:cNvCxnSpPr>
            <a:cxnSpLocks/>
          </p:cNvCxnSpPr>
          <p:nvPr/>
        </p:nvCxnSpPr>
        <p:spPr>
          <a:xfrm>
            <a:off x="0" y="2718499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 descr="page6image50678832">
            <a:extLst>
              <a:ext uri="{FF2B5EF4-FFF2-40B4-BE49-F238E27FC236}">
                <a16:creationId xmlns:a16="http://schemas.microsoft.com/office/drawing/2014/main" id="{9FFFF116-C03F-704D-8C5A-5A632C1A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28" y="1879137"/>
            <a:ext cx="5746749" cy="409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4A25714-84AF-D847-91FF-7CD83AAFE53B}"/>
              </a:ext>
            </a:extLst>
          </p:cNvPr>
          <p:cNvSpPr txBox="1"/>
          <p:nvPr/>
        </p:nvSpPr>
        <p:spPr>
          <a:xfrm>
            <a:off x="1131570" y="2535619"/>
            <a:ext cx="401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dirty="0" err="1"/>
              <a:t>convoluzionali</a:t>
            </a:r>
            <a:r>
              <a:rPr lang="it-IT" dirty="0"/>
              <a:t> e 6 di </a:t>
            </a:r>
            <a:r>
              <a:rPr lang="it-IT" dirty="0" err="1"/>
              <a:t>pooling</a:t>
            </a:r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99675B3-B7A7-664A-BD06-4BF9587D4088}"/>
              </a:ext>
            </a:extLst>
          </p:cNvPr>
          <p:cNvCxnSpPr>
            <a:cxnSpLocks/>
          </p:cNvCxnSpPr>
          <p:nvPr/>
        </p:nvCxnSpPr>
        <p:spPr>
          <a:xfrm>
            <a:off x="-11430" y="3416810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AC7D2D-70D0-0941-8C90-E1E33437A28A}"/>
              </a:ext>
            </a:extLst>
          </p:cNvPr>
          <p:cNvSpPr txBox="1"/>
          <p:nvPr/>
        </p:nvSpPr>
        <p:spPr>
          <a:xfrm>
            <a:off x="1120139" y="3233930"/>
            <a:ext cx="482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Funzione di </a:t>
            </a:r>
            <a:r>
              <a:rPr lang="it-IT" dirty="0" err="1"/>
              <a:t>loss</a:t>
            </a:r>
            <a:r>
              <a:rPr lang="it-IT" dirty="0"/>
              <a:t>: </a:t>
            </a:r>
            <a:r>
              <a:rPr lang="it-IT" dirty="0" err="1"/>
              <a:t>SparseCategoricalCrossentropy</a:t>
            </a:r>
            <a:endParaRPr lang="it-IT" dirty="0"/>
          </a:p>
          <a:p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743C860-7E16-BE4A-A490-06D6729A9954}"/>
              </a:ext>
            </a:extLst>
          </p:cNvPr>
          <p:cNvCxnSpPr>
            <a:cxnSpLocks/>
          </p:cNvCxnSpPr>
          <p:nvPr/>
        </p:nvCxnSpPr>
        <p:spPr>
          <a:xfrm>
            <a:off x="-11431" y="4119280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1E64284-8A24-FC4C-BDFE-A14D0E059ACE}"/>
              </a:ext>
            </a:extLst>
          </p:cNvPr>
          <p:cNvSpPr txBox="1"/>
          <p:nvPr/>
        </p:nvSpPr>
        <p:spPr>
          <a:xfrm>
            <a:off x="1120138" y="3936400"/>
            <a:ext cx="48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Batch da 32 immagini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79671EB-CB41-0441-9942-33A90C7C4A0E}"/>
              </a:ext>
            </a:extLst>
          </p:cNvPr>
          <p:cNvCxnSpPr>
            <a:cxnSpLocks/>
          </p:cNvCxnSpPr>
          <p:nvPr/>
        </p:nvCxnSpPr>
        <p:spPr>
          <a:xfrm>
            <a:off x="-11431" y="4798045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0FC91F-8813-5447-BE15-A6B1B5DD8313}"/>
              </a:ext>
            </a:extLst>
          </p:cNvPr>
          <p:cNvSpPr txBox="1"/>
          <p:nvPr/>
        </p:nvSpPr>
        <p:spPr>
          <a:xfrm>
            <a:off x="1131570" y="4613379"/>
            <a:ext cx="48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 classi di output</a:t>
            </a:r>
          </a:p>
        </p:txBody>
      </p:sp>
    </p:spTree>
    <p:extLst>
      <p:ext uri="{BB962C8B-B14F-4D97-AF65-F5344CB8AC3E}">
        <p14:creationId xmlns:p14="http://schemas.microsoft.com/office/powerpoint/2010/main" val="83853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C08F66-BAF2-2041-8BD9-F4C02878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7016" cy="1325563"/>
          </a:xfrm>
        </p:spPr>
        <p:txBody>
          <a:bodyPr/>
          <a:lstStyle/>
          <a:p>
            <a:r>
              <a:rPr lang="it-IT" dirty="0"/>
              <a:t>Addestramento del classificatore - Risultati  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60879E2-15A0-C346-8A1E-D1EF29F8A3C0}"/>
              </a:ext>
            </a:extLst>
          </p:cNvPr>
          <p:cNvCxnSpPr>
            <a:cxnSpLocks/>
          </p:cNvCxnSpPr>
          <p:nvPr/>
        </p:nvCxnSpPr>
        <p:spPr>
          <a:xfrm rot="10800000">
            <a:off x="11056874" y="4430083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FCC55E6-7D55-554F-BED4-1F3B1F1C6A5C}"/>
              </a:ext>
            </a:extLst>
          </p:cNvPr>
          <p:cNvSpPr txBox="1"/>
          <p:nvPr/>
        </p:nvSpPr>
        <p:spPr>
          <a:xfrm>
            <a:off x="8015732" y="424541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Loss</a:t>
            </a:r>
            <a:r>
              <a:rPr lang="it-IT" dirty="0"/>
              <a:t>: 		0.008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576B784E-EBA9-DF45-BAAF-FDBDB2F0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1" y="1690688"/>
            <a:ext cx="6317778" cy="4136978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5D05E58-BB24-CE4D-BA10-C29EFD052F92}"/>
              </a:ext>
            </a:extLst>
          </p:cNvPr>
          <p:cNvCxnSpPr>
            <a:cxnSpLocks/>
          </p:cNvCxnSpPr>
          <p:nvPr/>
        </p:nvCxnSpPr>
        <p:spPr>
          <a:xfrm rot="10800000">
            <a:off x="11056874" y="4984819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3C483F9-2272-3441-8911-0A240D1D2892}"/>
              </a:ext>
            </a:extLst>
          </p:cNvPr>
          <p:cNvSpPr txBox="1"/>
          <p:nvPr/>
        </p:nvSpPr>
        <p:spPr>
          <a:xfrm>
            <a:off x="8015732" y="4800152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Accuracy</a:t>
            </a:r>
            <a:r>
              <a:rPr lang="it-IT" dirty="0"/>
              <a:t>: 	99.7 %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633C173-979D-3941-A96F-58699C02CE47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2415841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B48AF8C-89E8-9E43-AD68-9958D635D056}"/>
              </a:ext>
            </a:extLst>
          </p:cNvPr>
          <p:cNvSpPr txBox="1"/>
          <p:nvPr/>
        </p:nvSpPr>
        <p:spPr>
          <a:xfrm>
            <a:off x="8019288" y="223117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200 epoche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5FC1FA9-737A-8045-BF4C-7BA61D995233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2970577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8E0710B-22E5-374B-83AE-30BAD88B7F75}"/>
              </a:ext>
            </a:extLst>
          </p:cNvPr>
          <p:cNvSpPr txBox="1"/>
          <p:nvPr/>
        </p:nvSpPr>
        <p:spPr>
          <a:xfrm>
            <a:off x="8019288" y="278591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30 ore di addestramento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D23A96-26DE-C846-B698-B84C48008AAE}"/>
              </a:ext>
            </a:extLst>
          </p:cNvPr>
          <p:cNvSpPr txBox="1"/>
          <p:nvPr/>
        </p:nvSpPr>
        <p:spPr>
          <a:xfrm>
            <a:off x="7294007" y="1801901"/>
            <a:ext cx="37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3"/>
                </a:solidFill>
              </a:rPr>
              <a:t>Configurazioni di training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025E9C-C967-D947-A9C8-732D14BD212A}"/>
              </a:ext>
            </a:extLst>
          </p:cNvPr>
          <p:cNvSpPr txBox="1"/>
          <p:nvPr/>
        </p:nvSpPr>
        <p:spPr>
          <a:xfrm>
            <a:off x="7294007" y="3816143"/>
            <a:ext cx="417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3"/>
                </a:solidFill>
              </a:rPr>
              <a:t>Prestazioni del modello sul </a:t>
            </a:r>
            <a:r>
              <a:rPr lang="it-IT" dirty="0" err="1">
                <a:solidFill>
                  <a:schemeClr val="accent3"/>
                </a:solidFill>
              </a:rPr>
              <a:t>DataSet</a:t>
            </a:r>
            <a:r>
              <a:rPr lang="it-IT" dirty="0">
                <a:solidFill>
                  <a:schemeClr val="accent3"/>
                </a:solidFill>
              </a:rPr>
              <a:t> di Test</a:t>
            </a:r>
          </a:p>
        </p:txBody>
      </p:sp>
    </p:spTree>
    <p:extLst>
      <p:ext uri="{BB962C8B-B14F-4D97-AF65-F5344CB8AC3E}">
        <p14:creationId xmlns:p14="http://schemas.microsoft.com/office/powerpoint/2010/main" val="1371384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7A9D42-1BF2-4B44-AF91-B7588D93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1256" cy="1325563"/>
          </a:xfrm>
        </p:spPr>
        <p:txBody>
          <a:bodyPr/>
          <a:lstStyle/>
          <a:p>
            <a:r>
              <a:rPr lang="it-IT" dirty="0"/>
              <a:t>Conversione del modello </a:t>
            </a:r>
            <a:r>
              <a:rPr lang="it-IT" dirty="0" err="1"/>
              <a:t>Tensorflow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D9EAA48-D788-CB4C-8F62-706EF32E33A4}"/>
              </a:ext>
            </a:extLst>
          </p:cNvPr>
          <p:cNvCxnSpPr>
            <a:cxnSpLocks/>
          </p:cNvCxnSpPr>
          <p:nvPr/>
        </p:nvCxnSpPr>
        <p:spPr>
          <a:xfrm>
            <a:off x="0" y="2718499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99675B3-B7A7-664A-BD06-4BF9587D4088}"/>
              </a:ext>
            </a:extLst>
          </p:cNvPr>
          <p:cNvCxnSpPr>
            <a:cxnSpLocks/>
          </p:cNvCxnSpPr>
          <p:nvPr/>
        </p:nvCxnSpPr>
        <p:spPr>
          <a:xfrm>
            <a:off x="-11430" y="3416810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AC7D2D-70D0-0941-8C90-E1E33437A28A}"/>
              </a:ext>
            </a:extLst>
          </p:cNvPr>
          <p:cNvSpPr txBox="1"/>
          <p:nvPr/>
        </p:nvSpPr>
        <p:spPr>
          <a:xfrm>
            <a:off x="1120139" y="3233930"/>
            <a:ext cx="48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tf.lite.Interpreter</a:t>
            </a:r>
            <a:r>
              <a:rPr lang="it-IT" dirty="0"/>
              <a:t>()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743C860-7E16-BE4A-A490-06D6729A9954}"/>
              </a:ext>
            </a:extLst>
          </p:cNvPr>
          <p:cNvCxnSpPr>
            <a:cxnSpLocks/>
          </p:cNvCxnSpPr>
          <p:nvPr/>
        </p:nvCxnSpPr>
        <p:spPr>
          <a:xfrm>
            <a:off x="-11431" y="4119280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1E64284-8A24-FC4C-BDFE-A14D0E059ACE}"/>
              </a:ext>
            </a:extLst>
          </p:cNvPr>
          <p:cNvSpPr txBox="1"/>
          <p:nvPr/>
        </p:nvSpPr>
        <p:spPr>
          <a:xfrm>
            <a:off x="1120138" y="3936400"/>
            <a:ext cx="48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Input: Immagine a tre canali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79671EB-CB41-0441-9942-33A90C7C4A0E}"/>
              </a:ext>
            </a:extLst>
          </p:cNvPr>
          <p:cNvCxnSpPr>
            <a:cxnSpLocks/>
          </p:cNvCxnSpPr>
          <p:nvPr/>
        </p:nvCxnSpPr>
        <p:spPr>
          <a:xfrm>
            <a:off x="-11431" y="4798045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0FC91F-8813-5447-BE15-A6B1B5DD8313}"/>
              </a:ext>
            </a:extLst>
          </p:cNvPr>
          <p:cNvSpPr txBox="1"/>
          <p:nvPr/>
        </p:nvSpPr>
        <p:spPr>
          <a:xfrm>
            <a:off x="1131570" y="4613379"/>
            <a:ext cx="48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Output: 10 </a:t>
            </a:r>
            <a:r>
              <a:rPr lang="it-IT" dirty="0" err="1"/>
              <a:t>probailità</a:t>
            </a:r>
            <a:r>
              <a:rPr lang="it-IT" dirty="0"/>
              <a:t> corrispondenti alle </a:t>
            </a:r>
            <a:r>
              <a:rPr lang="it-IT" dirty="0" err="1"/>
              <a:t>labels</a:t>
            </a:r>
            <a:endParaRPr lang="it-IT" dirty="0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EE1E58-D911-384C-A36F-9CD76EC38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522" y="3544128"/>
            <a:ext cx="4503420" cy="21189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06AF8E4-2BF8-E64F-BF25-BF24AC947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3" t="9232" r="17703" b="24505"/>
          <a:stretch/>
        </p:blipFill>
        <p:spPr>
          <a:xfrm>
            <a:off x="6630522" y="2163933"/>
            <a:ext cx="4503420" cy="48312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0411F52-13CE-6B4D-B247-04DBF4AC7060}"/>
              </a:ext>
            </a:extLst>
          </p:cNvPr>
          <p:cNvSpPr txBox="1"/>
          <p:nvPr/>
        </p:nvSpPr>
        <p:spPr>
          <a:xfrm>
            <a:off x="1131570" y="2490378"/>
            <a:ext cx="48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Tf.lite.TFLiteConverter.from_keras_model</a:t>
            </a:r>
            <a:r>
              <a:rPr lang="it-IT" dirty="0"/>
              <a:t>()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D6B741-1DBA-1E4D-BE7C-8362DCF49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522" y="2821933"/>
            <a:ext cx="4503420" cy="5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2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7A9D42-1BF2-4B44-AF91-B7588D93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1256" cy="1325563"/>
          </a:xfrm>
        </p:spPr>
        <p:txBody>
          <a:bodyPr/>
          <a:lstStyle/>
          <a:p>
            <a:r>
              <a:rPr lang="it-IT" dirty="0"/>
              <a:t>Applicazione </a:t>
            </a:r>
            <a:r>
              <a:rPr lang="it-IT" dirty="0" err="1"/>
              <a:t>Android</a:t>
            </a:r>
            <a:r>
              <a:rPr lang="it-IT" dirty="0"/>
              <a:t> - Introduzione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D9EAA48-D788-CB4C-8F62-706EF32E33A4}"/>
              </a:ext>
            </a:extLst>
          </p:cNvPr>
          <p:cNvCxnSpPr>
            <a:cxnSpLocks/>
          </p:cNvCxnSpPr>
          <p:nvPr/>
        </p:nvCxnSpPr>
        <p:spPr>
          <a:xfrm>
            <a:off x="0" y="2718499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4A25714-84AF-D847-91FF-7CD83AAFE53B}"/>
              </a:ext>
            </a:extLst>
          </p:cNvPr>
          <p:cNvSpPr txBox="1"/>
          <p:nvPr/>
        </p:nvSpPr>
        <p:spPr>
          <a:xfrm>
            <a:off x="1131570" y="2535619"/>
            <a:ext cx="401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Android</a:t>
            </a:r>
            <a:r>
              <a:rPr lang="it-IT" dirty="0"/>
              <a:t> Studio Artic Fox 2020.3.1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99675B3-B7A7-664A-BD06-4BF9587D4088}"/>
              </a:ext>
            </a:extLst>
          </p:cNvPr>
          <p:cNvCxnSpPr>
            <a:cxnSpLocks/>
          </p:cNvCxnSpPr>
          <p:nvPr/>
        </p:nvCxnSpPr>
        <p:spPr>
          <a:xfrm>
            <a:off x="-11430" y="3416810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743C860-7E16-BE4A-A490-06D6729A9954}"/>
              </a:ext>
            </a:extLst>
          </p:cNvPr>
          <p:cNvCxnSpPr>
            <a:cxnSpLocks/>
          </p:cNvCxnSpPr>
          <p:nvPr/>
        </p:nvCxnSpPr>
        <p:spPr>
          <a:xfrm>
            <a:off x="-11431" y="4119280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1E64284-8A24-FC4C-BDFE-A14D0E059ACE}"/>
              </a:ext>
            </a:extLst>
          </p:cNvPr>
          <p:cNvSpPr txBox="1"/>
          <p:nvPr/>
        </p:nvSpPr>
        <p:spPr>
          <a:xfrm>
            <a:off x="1120138" y="3936400"/>
            <a:ext cx="48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Activity layout .xml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79671EB-CB41-0441-9942-33A90C7C4A0E}"/>
              </a:ext>
            </a:extLst>
          </p:cNvPr>
          <p:cNvCxnSpPr>
            <a:cxnSpLocks/>
          </p:cNvCxnSpPr>
          <p:nvPr/>
        </p:nvCxnSpPr>
        <p:spPr>
          <a:xfrm>
            <a:off x="-11431" y="4798045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0FC91F-8813-5447-BE15-A6B1B5DD8313}"/>
              </a:ext>
            </a:extLst>
          </p:cNvPr>
          <p:cNvSpPr txBox="1"/>
          <p:nvPr/>
        </p:nvSpPr>
        <p:spPr>
          <a:xfrm>
            <a:off x="1131570" y="4613379"/>
            <a:ext cx="48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AndroidManifest.xml</a:t>
            </a:r>
            <a:r>
              <a:rPr lang="it-IT" dirty="0"/>
              <a:t> e </a:t>
            </a:r>
            <a:r>
              <a:rPr lang="it-IT" dirty="0" err="1"/>
              <a:t>build.gradle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4BD4B70-C824-5244-882B-AC4DB901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63" y="1866229"/>
            <a:ext cx="7209761" cy="45061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2E4615-2B69-BB40-87F6-F7B08CCED3CC}"/>
              </a:ext>
            </a:extLst>
          </p:cNvPr>
          <p:cNvSpPr txBox="1"/>
          <p:nvPr/>
        </p:nvSpPr>
        <p:spPr>
          <a:xfrm>
            <a:off x="1131570" y="3228579"/>
            <a:ext cx="401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Activity </a:t>
            </a:r>
            <a:r>
              <a:rPr lang="it-IT" dirty="0" err="1"/>
              <a:t>class</a:t>
            </a:r>
            <a:r>
              <a:rPr lang="it-IT" dirty="0"/>
              <a:t> .java</a:t>
            </a:r>
          </a:p>
        </p:txBody>
      </p:sp>
    </p:spTree>
    <p:extLst>
      <p:ext uri="{BB962C8B-B14F-4D97-AF65-F5344CB8AC3E}">
        <p14:creationId xmlns:p14="http://schemas.microsoft.com/office/powerpoint/2010/main" val="171158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C08F66-BAF2-2041-8BD9-F4C02878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7016" cy="1325563"/>
          </a:xfrm>
        </p:spPr>
        <p:txBody>
          <a:bodyPr/>
          <a:lstStyle/>
          <a:p>
            <a:r>
              <a:rPr lang="it-IT" dirty="0"/>
              <a:t>Applicazione </a:t>
            </a:r>
            <a:r>
              <a:rPr lang="it-IT" dirty="0" err="1"/>
              <a:t>Android</a:t>
            </a:r>
            <a:r>
              <a:rPr lang="it-IT" dirty="0"/>
              <a:t> – Apertura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60879E2-15A0-C346-8A1E-D1EF29F8A3C0}"/>
              </a:ext>
            </a:extLst>
          </p:cNvPr>
          <p:cNvCxnSpPr>
            <a:cxnSpLocks/>
          </p:cNvCxnSpPr>
          <p:nvPr/>
        </p:nvCxnSpPr>
        <p:spPr>
          <a:xfrm rot="10800000">
            <a:off x="11066018" y="4768411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FCC55E6-7D55-554F-BED4-1F3B1F1C6A5C}"/>
              </a:ext>
            </a:extLst>
          </p:cNvPr>
          <p:cNvSpPr txBox="1"/>
          <p:nvPr/>
        </p:nvSpPr>
        <p:spPr>
          <a:xfrm>
            <a:off x="8024876" y="458374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SNAP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5D05E58-BB24-CE4D-BA10-C29EFD052F92}"/>
              </a:ext>
            </a:extLst>
          </p:cNvPr>
          <p:cNvCxnSpPr>
            <a:cxnSpLocks/>
          </p:cNvCxnSpPr>
          <p:nvPr/>
        </p:nvCxnSpPr>
        <p:spPr>
          <a:xfrm rot="10800000">
            <a:off x="11066018" y="5323147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3C483F9-2272-3441-8911-0A240D1D2892}"/>
              </a:ext>
            </a:extLst>
          </p:cNvPr>
          <p:cNvSpPr txBox="1"/>
          <p:nvPr/>
        </p:nvSpPr>
        <p:spPr>
          <a:xfrm>
            <a:off x="8024876" y="513848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SHOW AVAILABLE PLANTS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633C173-979D-3941-A96F-58699C02CE47}"/>
              </a:ext>
            </a:extLst>
          </p:cNvPr>
          <p:cNvCxnSpPr>
            <a:cxnSpLocks/>
          </p:cNvCxnSpPr>
          <p:nvPr/>
        </p:nvCxnSpPr>
        <p:spPr>
          <a:xfrm rot="10800000">
            <a:off x="11060430" y="2470705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B48AF8C-89E8-9E43-AD68-9958D635D056}"/>
              </a:ext>
            </a:extLst>
          </p:cNvPr>
          <p:cNvSpPr txBox="1"/>
          <p:nvPr/>
        </p:nvSpPr>
        <p:spPr>
          <a:xfrm>
            <a:off x="8015732" y="2286038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Looper</a:t>
            </a:r>
            <a:r>
              <a:rPr lang="it-IT" dirty="0"/>
              <a:t> da 1 secondo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5FC1FA9-737A-8045-BF4C-7BA61D995233}"/>
              </a:ext>
            </a:extLst>
          </p:cNvPr>
          <p:cNvCxnSpPr>
            <a:cxnSpLocks/>
          </p:cNvCxnSpPr>
          <p:nvPr/>
        </p:nvCxnSpPr>
        <p:spPr>
          <a:xfrm rot="10800000">
            <a:off x="11056874" y="3638089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8E0710B-22E5-374B-83AE-30BAD88B7F75}"/>
              </a:ext>
            </a:extLst>
          </p:cNvPr>
          <p:cNvSpPr txBox="1"/>
          <p:nvPr/>
        </p:nvSpPr>
        <p:spPr>
          <a:xfrm>
            <a:off x="8015732" y="3448645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Permission</a:t>
            </a:r>
            <a:r>
              <a:rPr lang="it-IT" dirty="0"/>
              <a:t> per fotocamera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37761F-3971-9B47-86B0-E9D1660B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78" y="1763840"/>
            <a:ext cx="2427732" cy="4315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9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2D4906-478A-2B40-B45A-5B7AD762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652" y="1846137"/>
            <a:ext cx="2427732" cy="4315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9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7CB519D-1379-7B4E-8A79-5DC7788EC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482" y="1949458"/>
            <a:ext cx="2427732" cy="4315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9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F6BAE1-4AFE-CE4A-8C68-268BCCC4AC8C}"/>
              </a:ext>
            </a:extLst>
          </p:cNvPr>
          <p:cNvSpPr txBox="1"/>
          <p:nvPr/>
        </p:nvSpPr>
        <p:spPr>
          <a:xfrm>
            <a:off x="835281" y="6096757"/>
            <a:ext cx="1533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2"/>
                </a:solidFill>
              </a:rPr>
              <a:t>WelcomeActivity.xml</a:t>
            </a:r>
            <a:endParaRPr lang="it-IT" sz="1200" dirty="0">
              <a:solidFill>
                <a:schemeClr val="tx2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1159E24-4ECF-C047-A75B-8973B8104BEF}"/>
              </a:ext>
            </a:extLst>
          </p:cNvPr>
          <p:cNvSpPr txBox="1"/>
          <p:nvPr/>
        </p:nvSpPr>
        <p:spPr>
          <a:xfrm>
            <a:off x="2733580" y="6173033"/>
            <a:ext cx="129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2"/>
                </a:solidFill>
              </a:rPr>
              <a:t>MainActivity.xml</a:t>
            </a:r>
            <a:endParaRPr lang="it-IT" sz="1200" dirty="0">
              <a:solidFill>
                <a:schemeClr val="tx2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D9E352-58E5-9B43-BBE3-761F34425C4B}"/>
              </a:ext>
            </a:extLst>
          </p:cNvPr>
          <p:cNvSpPr txBox="1"/>
          <p:nvPr/>
        </p:nvSpPr>
        <p:spPr>
          <a:xfrm>
            <a:off x="4667410" y="6305126"/>
            <a:ext cx="129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2"/>
                </a:solidFill>
              </a:rPr>
              <a:t>MainActivity.xml</a:t>
            </a:r>
            <a:endParaRPr lang="it-IT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99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i 1">
      <a:dk1>
        <a:srgbClr val="2F8B33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4611</TotalTime>
  <Words>290</Words>
  <Application>Microsoft Macintosh PowerPoint</Application>
  <PresentationFormat>Widescreen</PresentationFormat>
  <Paragraphs>65</Paragraphs>
  <Slides>11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di Office</vt:lpstr>
      <vt:lpstr>Presentazione standard di PowerPoint</vt:lpstr>
      <vt:lpstr>Addestramento del classificatore - DataSet</vt:lpstr>
      <vt:lpstr>Addestramento del classificatore - Settings  </vt:lpstr>
      <vt:lpstr>Addestramento del classificatore - Preprocessing  </vt:lpstr>
      <vt:lpstr>Addestramento del classificatore - Architettura</vt:lpstr>
      <vt:lpstr>Addestramento del classificatore - Risultati  </vt:lpstr>
      <vt:lpstr>Conversione del modello Tensorflow</vt:lpstr>
      <vt:lpstr>Applicazione Android - Introduzione</vt:lpstr>
      <vt:lpstr>Applicazione Android – Apertura</vt:lpstr>
      <vt:lpstr>Applicazione Android - SNAP</vt:lpstr>
      <vt:lpstr>Applicazione Android – Show available plants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Spazzoli</dc:creator>
  <cp:lastModifiedBy>Mattia Spazzoli</cp:lastModifiedBy>
  <cp:revision>7</cp:revision>
  <dcterms:created xsi:type="dcterms:W3CDTF">2021-12-29T16:12:46Z</dcterms:created>
  <dcterms:modified xsi:type="dcterms:W3CDTF">2022-01-19T14:12:21Z</dcterms:modified>
</cp:coreProperties>
</file>